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90" r:id="rId4"/>
    <p:sldId id="281" r:id="rId5"/>
    <p:sldId id="287" r:id="rId6"/>
    <p:sldId id="288" r:id="rId7"/>
    <p:sldId id="289" r:id="rId8"/>
    <p:sldId id="257" r:id="rId9"/>
    <p:sldId id="279" r:id="rId10"/>
    <p:sldId id="258" r:id="rId11"/>
    <p:sldId id="304" r:id="rId12"/>
    <p:sldId id="259" r:id="rId13"/>
    <p:sldId id="291" r:id="rId14"/>
    <p:sldId id="292" r:id="rId15"/>
    <p:sldId id="260" r:id="rId16"/>
    <p:sldId id="261" r:id="rId17"/>
    <p:sldId id="266" r:id="rId18"/>
    <p:sldId id="294" r:id="rId19"/>
    <p:sldId id="295" r:id="rId20"/>
    <p:sldId id="300" r:id="rId21"/>
    <p:sldId id="301" r:id="rId22"/>
    <p:sldId id="303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50" autoAdjust="0"/>
  </p:normalViewPr>
  <p:slideViewPr>
    <p:cSldViewPr snapToGrid="0">
      <p:cViewPr varScale="1">
        <p:scale>
          <a:sx n="71" d="100"/>
          <a:sy n="71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727D1-71D3-475F-815C-1D0B2D3D6FFA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650B6-F88D-453D-B716-B3996249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8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33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0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7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8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3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650B6-F88D-453D-B716-B3996249C7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6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6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4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8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8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7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AF58-0D1E-4A99-B2A2-468C3FBE6E92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03DE7-F825-451F-B2EA-68352DDD1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9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3728" y="1865375"/>
            <a:ext cx="9144000" cy="1068515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C00000"/>
                </a:solidFill>
                <a:latin typeface="+mn-lt"/>
              </a:rPr>
              <a:t>Long Short-Term Memory</a:t>
            </a:r>
            <a:endParaRPr lang="en-US" sz="6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4726"/>
            <a:ext cx="9144000" cy="86937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Dieu Ni </a:t>
            </a:r>
            <a:r>
              <a:rPr lang="en-US" b="1" dirty="0" err="1" smtClean="0"/>
              <a:t>Thi</a:t>
            </a:r>
            <a:r>
              <a:rPr lang="en-US" b="1" dirty="0" smtClean="0"/>
              <a:t> Doan</a:t>
            </a:r>
          </a:p>
          <a:p>
            <a:r>
              <a:rPr lang="en-US" b="1" dirty="0" smtClean="0"/>
              <a:t>Ph.D. Student, KIOM school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742475"/>
            <a:ext cx="9144000" cy="8693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7030A0"/>
                </a:solidFill>
              </a:rPr>
              <a:t>KISTI AI class 2022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ARTICLE RVIEW</a:t>
            </a:r>
          </a:p>
        </p:txBody>
      </p:sp>
    </p:spTree>
    <p:extLst>
      <p:ext uri="{BB962C8B-B14F-4D97-AF65-F5344CB8AC3E}">
        <p14:creationId xmlns:p14="http://schemas.microsoft.com/office/powerpoint/2010/main" val="9421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THE CONCEPT OF LSTM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029" y="968690"/>
            <a:ext cx="33721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Memory cell of LSTM contains </a:t>
            </a:r>
            <a:r>
              <a:rPr lang="en-US" sz="2400" b="1" dirty="0" smtClean="0">
                <a:solidFill>
                  <a:srgbClr val="C00000"/>
                </a:solidFill>
              </a:rPr>
              <a:t>input gate</a:t>
            </a:r>
            <a:r>
              <a:rPr lang="en-US" sz="2400" dirty="0" smtClean="0"/>
              <a:t>, </a:t>
            </a:r>
            <a:r>
              <a:rPr lang="en-US" sz="2400" b="1" dirty="0" smtClean="0">
                <a:solidFill>
                  <a:srgbClr val="C00000"/>
                </a:solidFill>
              </a:rPr>
              <a:t>forget gate</a:t>
            </a:r>
            <a:r>
              <a:rPr lang="en-US" sz="2400" dirty="0" smtClean="0"/>
              <a:t>, and </a:t>
            </a:r>
            <a:r>
              <a:rPr lang="en-US" sz="2400" b="1" dirty="0" smtClean="0">
                <a:solidFill>
                  <a:srgbClr val="C00000"/>
                </a:solidFill>
              </a:rPr>
              <a:t>output gate</a:t>
            </a:r>
            <a:r>
              <a:rPr lang="en-US" sz="2400" dirty="0" smtClean="0"/>
              <a:t>. These gates play as controller of </a:t>
            </a:r>
            <a:r>
              <a:rPr lang="en-US" sz="2400" b="1" dirty="0" smtClean="0"/>
              <a:t>how much a current input will contribute into the long term memory </a:t>
            </a:r>
            <a:r>
              <a:rPr lang="en-US" sz="2400" dirty="0" smtClean="0"/>
              <a:t>and produce the cell stage as well as the output of that current input to send to the next module.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4409"/>
          <a:stretch/>
        </p:blipFill>
        <p:spPr>
          <a:xfrm>
            <a:off x="3857625" y="1148827"/>
            <a:ext cx="8168098" cy="46739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2878" y="1702677"/>
            <a:ext cx="4124073" cy="3426372"/>
            <a:chOff x="4462878" y="1702677"/>
            <a:chExt cx="4124073" cy="3426372"/>
          </a:xfrm>
        </p:grpSpPr>
        <p:sp>
          <p:nvSpPr>
            <p:cNvPr id="15" name="Rounded Rectangle 14"/>
            <p:cNvSpPr/>
            <p:nvPr/>
          </p:nvSpPr>
          <p:spPr>
            <a:xfrm>
              <a:off x="4462878" y="2522483"/>
              <a:ext cx="1076073" cy="260656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91351" y="2422636"/>
              <a:ext cx="1413642" cy="260656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13515" y="1702677"/>
              <a:ext cx="1273436" cy="342637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81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066" y="2319860"/>
            <a:ext cx="484822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4409"/>
          <a:stretch/>
        </p:blipFill>
        <p:spPr>
          <a:xfrm>
            <a:off x="4956619" y="1675955"/>
            <a:ext cx="7069103" cy="40450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54127" y="2162287"/>
            <a:ext cx="3636085" cy="2979871"/>
            <a:chOff x="4462878" y="1702677"/>
            <a:chExt cx="4124073" cy="3426372"/>
          </a:xfrm>
        </p:grpSpPr>
        <p:sp>
          <p:nvSpPr>
            <p:cNvPr id="7" name="Rounded Rectangle 6"/>
            <p:cNvSpPr/>
            <p:nvPr/>
          </p:nvSpPr>
          <p:spPr>
            <a:xfrm>
              <a:off x="4462878" y="2522483"/>
              <a:ext cx="1076073" cy="260656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691351" y="2422636"/>
              <a:ext cx="1413642" cy="260656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313515" y="1702677"/>
              <a:ext cx="1273436" cy="342637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LSTM INTERNAL FORMULATIONS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FORGET GATE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853" y="854468"/>
            <a:ext cx="4962444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Control how much a current memory will be forgotten in the long term memory by a multiplicative unit.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Sigmoid is used as an activation function (0:1).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Weight and bias parameters can be updated during training.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35304"/>
          <a:stretch/>
        </p:blipFill>
        <p:spPr>
          <a:xfrm>
            <a:off x="5966941" y="728413"/>
            <a:ext cx="6025364" cy="509431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43782" y="2238872"/>
            <a:ext cx="1154894" cy="28410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INPUT GATE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57" y="1138248"/>
            <a:ext cx="4911325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Control how much a current memory will be added into the long term memory by an additive unit.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Sigmoid and </a:t>
            </a:r>
            <a:r>
              <a:rPr lang="en-US" sz="2400" dirty="0" err="1" smtClean="0"/>
              <a:t>tanh</a:t>
            </a:r>
            <a:r>
              <a:rPr lang="en-US" sz="2400" dirty="0" smtClean="0"/>
              <a:t> are used as activation functions.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Input gate may use the inputs from other memory cells to decide whether to store certain information into its memory cell.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35304"/>
          <a:stretch/>
        </p:blipFill>
        <p:spPr>
          <a:xfrm>
            <a:off x="5966941" y="728413"/>
            <a:ext cx="6025364" cy="509431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936554" y="2102237"/>
            <a:ext cx="1564798" cy="284102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OUTPUT GATE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205" y="728413"/>
            <a:ext cx="4911325" cy="550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Generate the value of hidden state to send to the next memory cell.  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err="1" smtClean="0"/>
              <a:t>Tanh</a:t>
            </a:r>
            <a:r>
              <a:rPr lang="en-US" sz="2400" dirty="0" smtClean="0"/>
              <a:t> function of the cell state times with sigmoid function of the current input concatenate with the current hidden state to provide the next hidden state output.</a:t>
            </a:r>
          </a:p>
          <a:p>
            <a:pPr marL="342900" indent="-342900" algn="just">
              <a:lnSpc>
                <a:spcPts val="34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 smtClean="0"/>
              <a:t>Cell state remain the same after adding the input gate information and be sent to the next memory cell.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35304"/>
          <a:stretch/>
        </p:blipFill>
        <p:spPr>
          <a:xfrm>
            <a:off x="5966941" y="728413"/>
            <a:ext cx="6025364" cy="509431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754843" y="1345324"/>
            <a:ext cx="1365101" cy="373457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NETWORK TOPOLOGY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42" y="748468"/>
            <a:ext cx="9130677" cy="57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MEMORY CELL BLOCKS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78" y="668862"/>
            <a:ext cx="7395800" cy="3318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78" y="3982222"/>
            <a:ext cx="716280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878" y="5427668"/>
            <a:ext cx="7191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3594" y="766313"/>
            <a:ext cx="7891762" cy="56836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6568" y="121471"/>
            <a:ext cx="224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EXPERIMENTS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88" y="3608125"/>
            <a:ext cx="3559147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algn="just">
              <a:spcBef>
                <a:spcPts val="400"/>
              </a:spcBef>
              <a:spcAft>
                <a:spcPts val="400"/>
              </a:spcAft>
              <a:buFontTx/>
              <a:buChar char="-"/>
            </a:pPr>
            <a:r>
              <a:rPr lang="en-US" dirty="0" smtClean="0"/>
              <a:t>Reber grammar or string generator can generate an infinite number of strings which belong to a peculiar Reber language.</a:t>
            </a:r>
          </a:p>
          <a:p>
            <a:pPr marL="169863" indent="-169863" algn="just">
              <a:spcBef>
                <a:spcPts val="400"/>
              </a:spcBef>
              <a:spcAft>
                <a:spcPts val="400"/>
              </a:spcAft>
              <a:buFontTx/>
              <a:buChar char="-"/>
            </a:pPr>
            <a:r>
              <a:rPr lang="en-US" dirty="0" smtClean="0"/>
              <a:t>Only considered short time lags problem: 9 steps</a:t>
            </a:r>
          </a:p>
          <a:p>
            <a:pPr marL="169863" indent="-169863" algn="just">
              <a:spcBef>
                <a:spcPts val="400"/>
              </a:spcBef>
              <a:spcAft>
                <a:spcPts val="400"/>
              </a:spcAft>
              <a:buFontTx/>
              <a:buChar char="-"/>
            </a:pPr>
            <a:r>
              <a:rPr lang="en-US" dirty="0" smtClean="0"/>
              <a:t>256 training strings, 256 test strings (randomly generated from Reber grammar)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8127" y="583135"/>
            <a:ext cx="3488671" cy="2827767"/>
            <a:chOff x="3535875" y="1175175"/>
            <a:chExt cx="3488671" cy="28277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2133"/>
            <a:stretch/>
          </p:blipFill>
          <p:spPr>
            <a:xfrm>
              <a:off x="3535875" y="1175175"/>
              <a:ext cx="3488671" cy="239216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29820" y="3479722"/>
              <a:ext cx="22423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Transition diagram for the </a:t>
              </a:r>
            </a:p>
            <a:p>
              <a:pPr algn="ctr"/>
              <a:r>
                <a:rPr lang="en-US" sz="1400" b="1" dirty="0" smtClean="0"/>
                <a:t>Reber grammar</a:t>
              </a:r>
              <a:endParaRPr lang="en-US" sz="1400" b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892778" y="121470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Embedded Reber grammar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5316" y="2887682"/>
            <a:ext cx="692711" cy="1236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4" y="583134"/>
            <a:ext cx="3817611" cy="23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6568" y="121471"/>
            <a:ext cx="224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EXPERIMENTS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2778" y="121470"/>
            <a:ext cx="200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2A. Noise-free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4278" y="2555726"/>
            <a:ext cx="6677492" cy="3657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44278" y="5213201"/>
            <a:ext cx="681505" cy="2661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3795" y="872952"/>
            <a:ext cx="4513617" cy="5375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2200" b="1" dirty="0" smtClean="0"/>
              <a:t>Sequence </a:t>
            </a:r>
            <a:r>
              <a:rPr lang="en-US" sz="2200" b="1" dirty="0"/>
              <a:t>Prediction task</a:t>
            </a:r>
            <a:r>
              <a:rPr lang="en-US" sz="2200" dirty="0"/>
              <a:t>: the network has to predict the next input of a sequence of p + 1 possible input symbols denoted as a1, ..., ap−1, </a:t>
            </a:r>
            <a:r>
              <a:rPr lang="en-US" sz="2200" dirty="0" err="1"/>
              <a:t>ap</a:t>
            </a:r>
            <a:r>
              <a:rPr lang="en-US" sz="2200" dirty="0"/>
              <a:t> = x, ap+1 = y. </a:t>
            </a:r>
            <a:endParaRPr lang="en-US" sz="2200" dirty="0" smtClean="0"/>
          </a:p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2200" b="1" dirty="0" smtClean="0"/>
              <a:t>Noise </a:t>
            </a:r>
            <a:r>
              <a:rPr lang="en-US" sz="2200" b="1" dirty="0"/>
              <a:t>free </a:t>
            </a:r>
            <a:r>
              <a:rPr lang="en-US" sz="2200" b="1" dirty="0" smtClean="0"/>
              <a:t>version</a:t>
            </a:r>
            <a:r>
              <a:rPr lang="en-US" sz="2200" dirty="0" smtClean="0"/>
              <a:t>: every </a:t>
            </a:r>
            <a:r>
              <a:rPr lang="en-US" sz="2200" dirty="0"/>
              <a:t>symbol is represented by the p+ 1 input units with the </a:t>
            </a:r>
            <a:r>
              <a:rPr lang="en-US" sz="2200" dirty="0" err="1" smtClean="0"/>
              <a:t>i</a:t>
            </a:r>
            <a:r>
              <a:rPr lang="en-US" sz="2200" baseline="30000" dirty="0" err="1" smtClean="0"/>
              <a:t>th</a:t>
            </a:r>
            <a:r>
              <a:rPr lang="en-US" sz="2200" dirty="0" smtClean="0"/>
              <a:t> </a:t>
            </a:r>
            <a:r>
              <a:rPr lang="en-US" sz="2200" dirty="0"/>
              <a:t>unit set to 1 and all the others to 0. </a:t>
            </a:r>
          </a:p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2200" dirty="0" smtClean="0"/>
              <a:t>At </a:t>
            </a:r>
            <a:r>
              <a:rPr lang="en-US" sz="2200" dirty="0"/>
              <a:t>every time step a new input of the sequence is presented. For both sequences the network has to store a representation of the </a:t>
            </a:r>
            <a:r>
              <a:rPr lang="en-US" sz="2200" b="1" dirty="0"/>
              <a:t>first element</a:t>
            </a:r>
            <a:r>
              <a:rPr lang="en-US" sz="2200" dirty="0"/>
              <a:t> in the memory cell for the entire length of the sequence (p).</a:t>
            </a: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17" y="1185216"/>
            <a:ext cx="4125057" cy="421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38" y="1815043"/>
            <a:ext cx="3971686" cy="444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42333" y="536789"/>
            <a:ext cx="388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2400" b="1" dirty="0" smtClean="0"/>
              <a:t>Two very similar sequences</a:t>
            </a:r>
          </a:p>
        </p:txBody>
      </p:sp>
    </p:spTree>
    <p:extLst>
      <p:ext uri="{BB962C8B-B14F-4D97-AF65-F5344CB8AC3E}">
        <p14:creationId xmlns:p14="http://schemas.microsoft.com/office/powerpoint/2010/main" val="18932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61" y="881533"/>
            <a:ext cx="7042189" cy="4895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568" y="121471"/>
            <a:ext cx="224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EXPERIMENTS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2778" y="121470"/>
            <a:ext cx="2799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2B. Noisy Sequences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1301" y="886994"/>
            <a:ext cx="681505" cy="261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779098"/>
            <a:ext cx="4830184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 smtClean="0"/>
              <a:t>Noisy version: </a:t>
            </a:r>
            <a:r>
              <a:rPr lang="en-US" sz="2200" dirty="0" smtClean="0"/>
              <a:t>the </a:t>
            </a:r>
            <a:r>
              <a:rPr lang="en-US" sz="2200" dirty="0"/>
              <a:t>network still has to predict the next input of the sequence, but the symbols from a</a:t>
            </a:r>
            <a:r>
              <a:rPr lang="en-US" sz="2200" baseline="-25000" dirty="0"/>
              <a:t>1</a:t>
            </a:r>
            <a:r>
              <a:rPr lang="en-US" sz="2200" dirty="0"/>
              <a:t> to a</a:t>
            </a:r>
            <a:r>
              <a:rPr lang="en-US" sz="2200" baseline="-25000" dirty="0"/>
              <a:t>p−1 </a:t>
            </a:r>
            <a:r>
              <a:rPr lang="en-US" sz="2200" dirty="0"/>
              <a:t>are presented in random order and the same symbol can occur multiple times</a:t>
            </a:r>
            <a:r>
              <a:rPr lang="en-US" sz="2200" dirty="0" smtClean="0"/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Therefore, only </a:t>
            </a:r>
            <a:r>
              <a:rPr lang="en-US" sz="2200" dirty="0"/>
              <a:t>the </a:t>
            </a:r>
            <a:r>
              <a:rPr lang="en-US" sz="2200" b="1" dirty="0"/>
              <a:t>final symbols </a:t>
            </a:r>
            <a:r>
              <a:rPr lang="en-US" sz="2200" b="1" dirty="0" err="1"/>
              <a:t>a</a:t>
            </a:r>
            <a:r>
              <a:rPr lang="en-US" sz="2200" b="1" baseline="-25000" dirty="0" err="1"/>
              <a:t>p</a:t>
            </a:r>
            <a:r>
              <a:rPr lang="en-US" sz="2200" b="1" dirty="0"/>
              <a:t> and a</a:t>
            </a:r>
            <a:r>
              <a:rPr lang="en-US" sz="2200" b="1" baseline="-25000" dirty="0"/>
              <a:t>p+1</a:t>
            </a:r>
            <a:r>
              <a:rPr lang="en-US" sz="2200" dirty="0"/>
              <a:t> can be correctly predicted</a:t>
            </a:r>
            <a:r>
              <a:rPr lang="en-US" sz="2200" dirty="0" smtClean="0"/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This </a:t>
            </a:r>
            <a:r>
              <a:rPr lang="en-US" sz="2200" dirty="0"/>
              <a:t>version of the sequence prediction task </a:t>
            </a:r>
            <a:r>
              <a:rPr lang="en-US" sz="2200" b="1" dirty="0"/>
              <a:t>avoids the possibility that the network learns local regularities</a:t>
            </a:r>
            <a:r>
              <a:rPr lang="en-US" sz="2200" dirty="0"/>
              <a:t> in the input </a:t>
            </a:r>
            <a:r>
              <a:rPr lang="en-US" sz="2200" dirty="0" smtClean="0"/>
              <a:t>stream.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402084" y="733299"/>
            <a:ext cx="388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400"/>
              </a:spcBef>
              <a:spcAft>
                <a:spcPts val="400"/>
              </a:spcAft>
            </a:pPr>
            <a:r>
              <a:rPr lang="en-US" sz="2400" b="1" dirty="0" smtClean="0"/>
              <a:t>Two sequences with random orders: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957" y="1592254"/>
            <a:ext cx="35285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(a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, a</a:t>
            </a:r>
            <a:r>
              <a:rPr lang="en-US" sz="2400" b="1" baseline="-25000" dirty="0" smtClean="0"/>
              <a:t>p-3</a:t>
            </a:r>
            <a:r>
              <a:rPr lang="en-US" sz="2400" b="1" dirty="0" smtClean="0"/>
              <a:t>, a</a:t>
            </a:r>
            <a:r>
              <a:rPr lang="en-US" sz="2400" b="1" baseline="-25000" dirty="0" smtClean="0"/>
              <a:t>p-8</a:t>
            </a:r>
            <a:r>
              <a:rPr lang="en-US" sz="2400" b="1" dirty="0" smtClean="0"/>
              <a:t>,…, </a:t>
            </a:r>
            <a:r>
              <a:rPr lang="en-US" sz="2400" b="1" dirty="0" err="1" smtClean="0"/>
              <a:t>a</a:t>
            </a:r>
            <a:r>
              <a:rPr lang="en-US" sz="2400" b="1" baseline="-25000" dirty="0" err="1" smtClean="0"/>
              <a:t>p</a:t>
            </a:r>
            <a:r>
              <a:rPr lang="en-US" sz="2400" b="1" dirty="0" smtClean="0"/>
              <a:t>, a</a:t>
            </a:r>
            <a:r>
              <a:rPr lang="en-US" sz="2400" b="1" baseline="-25000" dirty="0" smtClean="0"/>
              <a:t>p+1</a:t>
            </a:r>
            <a:r>
              <a:rPr lang="en-US" sz="2400" b="1" dirty="0" smtClean="0"/>
              <a:t>)</a:t>
            </a: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(a</a:t>
            </a:r>
            <a:r>
              <a:rPr lang="en-US" sz="2400" b="1" baseline="-25000" dirty="0" smtClean="0"/>
              <a:t>3</a:t>
            </a:r>
            <a:r>
              <a:rPr lang="en-US" sz="2400" b="1" dirty="0" smtClean="0"/>
              <a:t>, a</a:t>
            </a:r>
            <a:r>
              <a:rPr lang="en-US" sz="2400" b="1" baseline="-25000" dirty="0" smtClean="0"/>
              <a:t>p-1</a:t>
            </a:r>
            <a:r>
              <a:rPr lang="en-US" sz="2400" b="1" dirty="0" smtClean="0"/>
              <a:t>, a</a:t>
            </a:r>
            <a:r>
              <a:rPr lang="en-US" sz="2400" b="1" baseline="-25000" dirty="0" smtClean="0"/>
              <a:t>p-4</a:t>
            </a:r>
            <a:r>
              <a:rPr lang="en-US" sz="2400" b="1" dirty="0" smtClean="0"/>
              <a:t>,…, </a:t>
            </a:r>
            <a:r>
              <a:rPr lang="en-US" sz="2400" b="1" dirty="0" err="1"/>
              <a:t>a</a:t>
            </a:r>
            <a:r>
              <a:rPr lang="en-US" sz="2400" b="1" baseline="-25000" dirty="0" err="1"/>
              <a:t>p</a:t>
            </a:r>
            <a:r>
              <a:rPr lang="en-US" sz="2400" b="1" dirty="0"/>
              <a:t>, a</a:t>
            </a:r>
            <a:r>
              <a:rPr lang="en-US" sz="2400" b="1" baseline="-25000" dirty="0"/>
              <a:t>p+1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34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45285"/>
            <a:ext cx="8991600" cy="66103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593125" y="1512678"/>
            <a:ext cx="1984248" cy="28346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211568" y="1512678"/>
            <a:ext cx="2151888" cy="28346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57" y="2650548"/>
            <a:ext cx="5425384" cy="3353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952" y="2650548"/>
            <a:ext cx="5961048" cy="33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0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568" y="121471"/>
            <a:ext cx="224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EXPERIMENTS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2778" y="121470"/>
            <a:ext cx="2542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</a:t>
            </a:r>
            <a:r>
              <a:rPr lang="en-US" sz="2400" b="1" dirty="0" smtClean="0">
                <a:solidFill>
                  <a:srgbClr val="C00000"/>
                </a:solidFill>
              </a:rPr>
              <a:t>. Adding Problem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84" y="3251591"/>
            <a:ext cx="6988833" cy="3102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748" y="1563390"/>
            <a:ext cx="4120179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 difficult task in this section </a:t>
            </a:r>
            <a:r>
              <a:rPr lang="en-US" sz="2200" dirty="0" smtClean="0"/>
              <a:t>is of </a:t>
            </a:r>
            <a:r>
              <a:rPr lang="en-US" sz="2200" dirty="0"/>
              <a:t>a type that </a:t>
            </a:r>
            <a:r>
              <a:rPr lang="en-US" sz="2200" b="1" dirty="0"/>
              <a:t>has never been solved </a:t>
            </a:r>
            <a:r>
              <a:rPr lang="en-US" sz="2200" dirty="0" smtClean="0"/>
              <a:t>by other </a:t>
            </a:r>
            <a:r>
              <a:rPr lang="en-US" sz="2200" dirty="0"/>
              <a:t>recurrent net algorithms. </a:t>
            </a:r>
            <a:endParaRPr lang="en-US" sz="2200" dirty="0" smtClean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It shows </a:t>
            </a:r>
            <a:r>
              <a:rPr lang="en-US" sz="2200" dirty="0"/>
              <a:t>that LSTM can solve </a:t>
            </a:r>
            <a:r>
              <a:rPr lang="en-US" sz="2200" dirty="0" smtClean="0"/>
              <a:t>long-time-lag problems </a:t>
            </a:r>
            <a:r>
              <a:rPr lang="en-US" sz="2200" dirty="0"/>
              <a:t>involving </a:t>
            </a:r>
            <a:r>
              <a:rPr lang="en-US" sz="2200" dirty="0" smtClean="0"/>
              <a:t>distributed, continuous-valued </a:t>
            </a:r>
            <a:r>
              <a:rPr lang="en-US" sz="2200" dirty="0"/>
              <a:t>representations.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Sequences have random </a:t>
            </a:r>
            <a:r>
              <a:rPr lang="en-US" sz="2200" dirty="0"/>
              <a:t>lengths between the minimal sequence length </a:t>
            </a:r>
            <a:r>
              <a:rPr lang="en-US" sz="2200" i="1" dirty="0" smtClean="0"/>
              <a:t>T </a:t>
            </a:r>
            <a:r>
              <a:rPr lang="en-US" sz="2200" dirty="0" smtClean="0"/>
              <a:t>and </a:t>
            </a:r>
            <a:r>
              <a:rPr lang="en-US" sz="2200" i="1" dirty="0"/>
              <a:t>T </a:t>
            </a:r>
            <a:r>
              <a:rPr lang="en-US" sz="2200" dirty="0" smtClean="0"/>
              <a:t>+ </a:t>
            </a:r>
            <a:r>
              <a:rPr lang="en-US" sz="2200" i="1" dirty="0" smtClean="0"/>
              <a:t>T/</a:t>
            </a:r>
            <a:r>
              <a:rPr lang="en-US" sz="2200" dirty="0" smtClean="0"/>
              <a:t>10</a:t>
            </a:r>
            <a:r>
              <a:rPr lang="en-US" sz="220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0184" y="717033"/>
            <a:ext cx="6757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Difficult task: </a:t>
            </a:r>
            <a:r>
              <a:rPr lang="en-US" sz="2400" dirty="0"/>
              <a:t>the task is to output the sum of the </a:t>
            </a:r>
            <a:r>
              <a:rPr lang="en-US" sz="2400" dirty="0" smtClean="0"/>
              <a:t>first components </a:t>
            </a:r>
            <a:r>
              <a:rPr lang="en-US" sz="2400" dirty="0"/>
              <a:t>of </a:t>
            </a:r>
            <a:r>
              <a:rPr lang="en-US" sz="2400" dirty="0" smtClean="0"/>
              <a:t>those pairs </a:t>
            </a:r>
            <a:r>
              <a:rPr lang="en-US" sz="2400" dirty="0"/>
              <a:t>that are marked by second components equal to 1.0</a:t>
            </a:r>
            <a:endParaRPr 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97952" y="1961423"/>
            <a:ext cx="45162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: random value within [-1,1]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: either 1.0, 0.0, or -1.0 (marker)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362362" y="2179360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(X</a:t>
            </a:r>
            <a:r>
              <a:rPr lang="en-US" sz="2400" b="1" baseline="-25000" dirty="0"/>
              <a:t>1</a:t>
            </a:r>
            <a:r>
              <a:rPr lang="en-US" sz="2400" b="1" dirty="0"/>
              <a:t>, X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017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568" y="121471"/>
            <a:ext cx="2247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EXPERIMENTS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2778" y="121470"/>
            <a:ext cx="3436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4</a:t>
            </a:r>
            <a:r>
              <a:rPr lang="en-US" sz="2400" b="1" dirty="0" smtClean="0">
                <a:solidFill>
                  <a:srgbClr val="C00000"/>
                </a:solidFill>
              </a:rPr>
              <a:t>. Multiplication Problem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23" y="3164317"/>
            <a:ext cx="7688047" cy="3219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6568" y="1053458"/>
            <a:ext cx="380361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cs typeface="Times New Roman" panose="02020603050405020304" pitchFamily="18" charset="0"/>
              </a:rPr>
              <a:t>One may argue that </a:t>
            </a:r>
            <a:r>
              <a:rPr lang="en-US" sz="2200" dirty="0" smtClean="0">
                <a:cs typeface="Times New Roman" panose="02020603050405020304" pitchFamily="18" charset="0"/>
              </a:rPr>
              <a:t>LSTM is </a:t>
            </a:r>
            <a:r>
              <a:rPr lang="en-US" sz="2200" dirty="0">
                <a:cs typeface="Times New Roman" panose="02020603050405020304" pitchFamily="18" charset="0"/>
              </a:rPr>
              <a:t>a bit </a:t>
            </a:r>
            <a:r>
              <a:rPr lang="en-US" sz="2200" b="1" dirty="0">
                <a:cs typeface="Times New Roman" panose="02020603050405020304" pitchFamily="18" charset="0"/>
              </a:rPr>
              <a:t>biased</a:t>
            </a:r>
            <a:r>
              <a:rPr lang="en-US" sz="2200" dirty="0">
                <a:cs typeface="Times New Roman" panose="02020603050405020304" pitchFamily="18" charset="0"/>
              </a:rPr>
              <a:t> toward tasks such as the adding problem from </a:t>
            </a:r>
            <a:r>
              <a:rPr lang="en-US" sz="2200" dirty="0" smtClean="0">
                <a:cs typeface="Times New Roman" panose="02020603050405020304" pitchFamily="18" charset="0"/>
              </a:rPr>
              <a:t>the previous subsection.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</a:t>
            </a:r>
            <a:r>
              <a:rPr lang="en-US" sz="2200" dirty="0" smtClean="0"/>
              <a:t>he </a:t>
            </a:r>
            <a:r>
              <a:rPr lang="en-US" sz="2200" dirty="0"/>
              <a:t>question arises </a:t>
            </a:r>
            <a:r>
              <a:rPr lang="en-US" sz="2200" dirty="0" smtClean="0"/>
              <a:t>whether LSTM can </a:t>
            </a:r>
            <a:r>
              <a:rPr lang="en-US" sz="2200" dirty="0"/>
              <a:t>also solve tasks </a:t>
            </a:r>
            <a:r>
              <a:rPr lang="en-US" sz="2200" dirty="0" smtClean="0"/>
              <a:t>with </a:t>
            </a:r>
            <a:r>
              <a:rPr lang="en-US" sz="2200" b="1" dirty="0" smtClean="0"/>
              <a:t>inherently non-integrative solutions</a:t>
            </a:r>
            <a:r>
              <a:rPr lang="en-US" sz="2200" dirty="0" smtClean="0"/>
              <a:t>.</a:t>
            </a:r>
            <a:endParaRPr lang="en-US" sz="2200" dirty="0" smtClean="0"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 experiment demonstrates that </a:t>
            </a:r>
            <a:r>
              <a:rPr lang="en-US" sz="2200" b="1" dirty="0"/>
              <a:t>LSTM can solve</a:t>
            </a:r>
            <a:r>
              <a:rPr lang="en-US" sz="2200" dirty="0"/>
              <a:t> tasks involving </a:t>
            </a:r>
            <a:r>
              <a:rPr lang="en-US" sz="2200" dirty="0" smtClean="0"/>
              <a:t>both continuous-valued representations and non-integrative </a:t>
            </a:r>
            <a:r>
              <a:rPr lang="en-US" sz="2200" dirty="0"/>
              <a:t>information processing.</a:t>
            </a:r>
            <a:endParaRPr lang="en-US" sz="2200" dirty="0"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24" y="717033"/>
            <a:ext cx="7301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Difficult task: </a:t>
            </a:r>
            <a:r>
              <a:rPr lang="en-US" sz="2400" dirty="0"/>
              <a:t>the task is to output the </a:t>
            </a:r>
            <a:r>
              <a:rPr lang="en-US" sz="2400" dirty="0" smtClean="0"/>
              <a:t>multiplication </a:t>
            </a:r>
            <a:r>
              <a:rPr lang="en-US" sz="2400" dirty="0"/>
              <a:t>of the </a:t>
            </a:r>
            <a:r>
              <a:rPr lang="en-US" sz="2400" dirty="0" smtClean="0"/>
              <a:t>first components </a:t>
            </a:r>
            <a:r>
              <a:rPr lang="en-US" sz="2400" dirty="0"/>
              <a:t>of </a:t>
            </a:r>
            <a:r>
              <a:rPr lang="en-US" sz="2400" dirty="0" smtClean="0"/>
              <a:t>those pairs </a:t>
            </a:r>
            <a:r>
              <a:rPr lang="en-US" sz="2400" dirty="0"/>
              <a:t>that are marked by second components equal to </a:t>
            </a:r>
            <a:r>
              <a:rPr lang="en-US" sz="2400" dirty="0" smtClean="0"/>
              <a:t>1.0.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234196" y="1961423"/>
            <a:ext cx="48800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: random value within [0,1]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/>
              <a:t>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: either 1.0, 0.0, or -1.0 (marker)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275832" y="2179360"/>
            <a:ext cx="1160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(X</a:t>
            </a:r>
            <a:r>
              <a:rPr lang="en-US" sz="2400" b="1" baseline="-25000" dirty="0"/>
              <a:t>1</a:t>
            </a:r>
            <a:r>
              <a:rPr lang="en-US" sz="2400" b="1" dirty="0"/>
              <a:t>, X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35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ADVANTAGES OF LSTM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823"/>
          <a:stretch/>
        </p:blipFill>
        <p:spPr>
          <a:xfrm>
            <a:off x="2561732" y="575965"/>
            <a:ext cx="7058025" cy="27128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30" y="3384331"/>
            <a:ext cx="11508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constant error backpropagation within memory cells results </a:t>
            </a:r>
            <a:r>
              <a:rPr lang="en-US" sz="2400" dirty="0" smtClean="0"/>
              <a:t>in LSTM’s </a:t>
            </a:r>
            <a:r>
              <a:rPr lang="en-US" sz="2400" dirty="0"/>
              <a:t>ability to bridge </a:t>
            </a:r>
            <a:r>
              <a:rPr lang="en-US" sz="2400" b="1" dirty="0"/>
              <a:t>very long time </a:t>
            </a:r>
            <a:r>
              <a:rPr lang="en-US" sz="2400" b="1" dirty="0" smtClean="0"/>
              <a:t>lags</a:t>
            </a:r>
            <a:r>
              <a:rPr lang="en-US" sz="2400" dirty="0" smtClean="0"/>
              <a:t>.</a:t>
            </a:r>
          </a:p>
          <a:p>
            <a:pPr marL="342900" indent="-342900" algn="just">
              <a:buAutoNum type="arabicPeriod"/>
            </a:pPr>
            <a:r>
              <a:rPr lang="en-US" sz="2400" dirty="0" smtClean="0"/>
              <a:t>LSTM </a:t>
            </a:r>
            <a:r>
              <a:rPr lang="en-US" sz="2400" b="1" dirty="0"/>
              <a:t>can handle noise, distributed representations, and </a:t>
            </a:r>
            <a:r>
              <a:rPr lang="en-US" sz="2400" b="1" dirty="0" smtClean="0"/>
              <a:t>continuous values</a:t>
            </a:r>
            <a:r>
              <a:rPr lang="en-US" sz="2400" dirty="0" smtClean="0"/>
              <a:t>, LSTM </a:t>
            </a:r>
            <a:r>
              <a:rPr lang="en-US" sz="2400" dirty="0"/>
              <a:t>does not require an a priori choice of a finite number of </a:t>
            </a:r>
            <a:r>
              <a:rPr lang="en-US" sz="2400" dirty="0" smtClean="0"/>
              <a:t>states. In </a:t>
            </a:r>
            <a:r>
              <a:rPr lang="en-US" sz="2400" dirty="0"/>
              <a:t>principle, it can deal with unlimited state </a:t>
            </a:r>
            <a:r>
              <a:rPr lang="en-US" sz="2400" dirty="0" smtClean="0"/>
              <a:t>numbers. </a:t>
            </a:r>
          </a:p>
          <a:p>
            <a:pPr marL="342900" indent="-342900" algn="just">
              <a:buAutoNum type="arabicPeriod"/>
            </a:pPr>
            <a:r>
              <a:rPr lang="en-US" sz="2400" dirty="0" smtClean="0"/>
              <a:t>There </a:t>
            </a:r>
            <a:r>
              <a:rPr lang="en-US" sz="2400" dirty="0"/>
              <a:t>appears to be </a:t>
            </a:r>
            <a:r>
              <a:rPr lang="en-US" sz="2400" b="1" dirty="0"/>
              <a:t>no need for parameter fine tuning</a:t>
            </a:r>
            <a:r>
              <a:rPr lang="en-US" sz="2400" dirty="0"/>
              <a:t>. LSTM </a:t>
            </a:r>
            <a:r>
              <a:rPr lang="en-US" sz="2400" dirty="0" smtClean="0"/>
              <a:t>works well </a:t>
            </a:r>
            <a:r>
              <a:rPr lang="en-US" sz="2400" dirty="0"/>
              <a:t>over a broad range of parameters such as learning rate, input </a:t>
            </a:r>
            <a:r>
              <a:rPr lang="en-US" sz="2400" dirty="0" smtClean="0"/>
              <a:t>gate bias</a:t>
            </a:r>
            <a:r>
              <a:rPr lang="en-US" sz="2400" dirty="0"/>
              <a:t>, and output gate </a:t>
            </a:r>
            <a:r>
              <a:rPr lang="en-US" sz="2400" dirty="0" smtClean="0"/>
              <a:t>bias.</a:t>
            </a:r>
          </a:p>
          <a:p>
            <a:pPr marL="342900" indent="-342900" algn="just">
              <a:buAutoNum type="arabicPeriod"/>
            </a:pPr>
            <a:r>
              <a:rPr lang="en-US" sz="2400" dirty="0" smtClean="0"/>
              <a:t>LSTM is</a:t>
            </a:r>
            <a:r>
              <a:rPr lang="en-US" sz="2400" b="1" dirty="0" smtClean="0"/>
              <a:t> local in space and time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6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2011" y="597776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LIMITATIONS OF LSTM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1751" y="2039006"/>
            <a:ext cx="1035269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800" dirty="0" smtClean="0"/>
              <a:t>LSTM cannot solve the vanishing gradients problem completely. </a:t>
            </a:r>
            <a:endParaRPr lang="en-US" sz="2800" dirty="0"/>
          </a:p>
          <a:p>
            <a:pPr marL="342900" indent="-342900" algn="just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800" dirty="0" smtClean="0"/>
              <a:t>Require a lot of memory and time to train</a:t>
            </a:r>
          </a:p>
          <a:p>
            <a:pPr marL="342900" indent="-342900" algn="just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800" dirty="0" smtClean="0"/>
              <a:t>Be affected by random weight initialization.</a:t>
            </a:r>
          </a:p>
          <a:p>
            <a:pPr marL="342900" indent="-342900" algn="just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800" dirty="0" smtClean="0"/>
              <a:t>Prone to be overfitting. Difficult to apply the dropout algorithm.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05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CONCLUSIONS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309" y="1098131"/>
            <a:ext cx="109843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The input gate can allow incoming signal to alter the state of memory cell or to block it.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The output gate can allow the memory cell to have an effect on the next units or to prevent it.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The forget gate allows a cell to remember or forget its previous state if needed.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The multiplicative gates allow LSTM to store or access information over a long period of time, thereby mitigating the vanishing gradient problem.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LSTM still has many limitations in which future approaches such as Transformer can overcome.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78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5022" y="2205859"/>
            <a:ext cx="590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THANK YOU FOR LISTENING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728" y="3346231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Q&amp;A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3" y="793767"/>
            <a:ext cx="6213087" cy="5743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44" y="761471"/>
            <a:ext cx="5422032" cy="5808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9244" y="152721"/>
            <a:ext cx="667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RELATED PUBLICATIONS WITH LSTM AND AD MCI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03" y="793767"/>
            <a:ext cx="6005807" cy="56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106" y="774177"/>
            <a:ext cx="4791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OUTLINES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7142" y="1673292"/>
            <a:ext cx="68524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Backgrounds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Limitations of previous works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What is LSTM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Data-centric experiments using LSTM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Advantages of LSTM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Disadvantages of LSTM</a:t>
            </a:r>
          </a:p>
          <a:p>
            <a:pPr marL="457200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400" b="1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872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14477" y="3997439"/>
            <a:ext cx="4458159" cy="2719575"/>
            <a:chOff x="391747" y="3997439"/>
            <a:chExt cx="4458159" cy="27195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747" y="3997439"/>
              <a:ext cx="4458159" cy="231013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0159" y="6316904"/>
              <a:ext cx="3964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Earthquake signals on seismogram</a:t>
              </a:r>
              <a:endParaRPr lang="en-US" sz="20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TIME SERIES SIGNALS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16343" y="642020"/>
            <a:ext cx="4459508" cy="3537680"/>
            <a:chOff x="2793613" y="642020"/>
            <a:chExt cx="4459508" cy="3537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3613" y="642020"/>
              <a:ext cx="4459508" cy="32051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42245" y="3779590"/>
              <a:ext cx="1592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Stock prize</a:t>
              </a:r>
              <a:endParaRPr lang="en-US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811900" y="575965"/>
            <a:ext cx="3684168" cy="3538218"/>
            <a:chOff x="7489170" y="575965"/>
            <a:chExt cx="3684168" cy="35382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9170" y="575965"/>
              <a:ext cx="3684168" cy="32036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88954" y="3714073"/>
              <a:ext cx="3070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Resting stage EEG signals</a:t>
              </a:r>
              <a:endParaRPr lang="en-US" sz="2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8976" y="642020"/>
            <a:ext cx="2526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Time-varying (or time series) signals are the inputs that </a:t>
            </a:r>
            <a:r>
              <a:rPr lang="en-US" sz="2400" b="1" dirty="0" smtClean="0"/>
              <a:t>time-dependent</a:t>
            </a:r>
            <a:r>
              <a:rPr lang="en-US" sz="2400" dirty="0" smtClean="0"/>
              <a:t> and relatively </a:t>
            </a:r>
            <a:r>
              <a:rPr lang="en-US" sz="2400" b="1" dirty="0" smtClean="0"/>
              <a:t>related to each others</a:t>
            </a:r>
            <a:endParaRPr lang="en-US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73070" y="4327986"/>
            <a:ext cx="6016109" cy="2379700"/>
            <a:chOff x="5573070" y="4327986"/>
            <a:chExt cx="6016109" cy="2379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/>
            <a:srcRect l="2610" t="34313"/>
            <a:stretch/>
          </p:blipFill>
          <p:spPr>
            <a:xfrm>
              <a:off x="5880847" y="4327986"/>
              <a:ext cx="5708332" cy="20380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4930764" y="5193134"/>
              <a:ext cx="1592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Frequency (Hz)</a:t>
              </a:r>
              <a:endParaRPr lang="en-US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89071" y="4508690"/>
              <a:ext cx="937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Speech</a:t>
              </a:r>
              <a:endParaRPr lang="en-US" sz="1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95287" y="4550827"/>
              <a:ext cx="937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Speech</a:t>
              </a:r>
              <a:endParaRPr lang="en-US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01395" y="4508689"/>
              <a:ext cx="937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Breath</a:t>
              </a:r>
              <a:endParaRPr lang="en-US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3818" y="6307576"/>
              <a:ext cx="375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Speech signals on spectrogram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74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TIME SERIES SINALS PROCESSING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523" y="635783"/>
            <a:ext cx="525738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RNN can use their </a:t>
            </a:r>
            <a:r>
              <a:rPr lang="en-US" sz="2400" b="1" dirty="0" smtClean="0"/>
              <a:t>feedback connections</a:t>
            </a:r>
            <a:r>
              <a:rPr lang="en-US" sz="2400" dirty="0" smtClean="0"/>
              <a:t> to store representations of recent input events and predict the future events.</a:t>
            </a:r>
          </a:p>
          <a:p>
            <a:pPr marL="342900" indent="-342900">
              <a:buFontTx/>
              <a:buChar char="-"/>
            </a:pPr>
            <a:endParaRPr lang="en-US" sz="700" b="1" dirty="0" smtClean="0"/>
          </a:p>
          <a:p>
            <a:pPr marL="342900" indent="-342900">
              <a:buFontTx/>
              <a:buChar char="-"/>
            </a:pPr>
            <a:r>
              <a:rPr lang="en-US" sz="2400" b="1" dirty="0" smtClean="0"/>
              <a:t>Different input sizes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/>
              <a:t>Same weight, bias, and activation function for each input</a:t>
            </a:r>
            <a:endParaRPr lang="en-US" sz="2400" b="1" dirty="0"/>
          </a:p>
        </p:txBody>
      </p:sp>
      <p:grpSp>
        <p:nvGrpSpPr>
          <p:cNvPr id="62" name="Group 61"/>
          <p:cNvGrpSpPr/>
          <p:nvPr/>
        </p:nvGrpSpPr>
        <p:grpSpPr>
          <a:xfrm>
            <a:off x="1406163" y="3302763"/>
            <a:ext cx="1625051" cy="2893866"/>
            <a:chOff x="1406163" y="3302763"/>
            <a:chExt cx="1625051" cy="2893866"/>
          </a:xfrm>
        </p:grpSpPr>
        <p:sp>
          <p:nvSpPr>
            <p:cNvPr id="12" name="Rectangle 11"/>
            <p:cNvSpPr/>
            <p:nvPr/>
          </p:nvSpPr>
          <p:spPr>
            <a:xfrm>
              <a:off x="1406163" y="3302763"/>
              <a:ext cx="709558" cy="50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y</a:t>
              </a:r>
              <a:r>
                <a:rPr lang="en-US" b="1" baseline="-25000" dirty="0" smtClean="0">
                  <a:solidFill>
                    <a:schemeClr val="tx1"/>
                  </a:solidFill>
                </a:rPr>
                <a:t>1</a:t>
              </a:r>
              <a:endParaRPr lang="en-US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524815" y="5777529"/>
              <a:ext cx="472254" cy="4191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x</a:t>
              </a:r>
              <a:r>
                <a:rPr lang="en-US" b="1" baseline="-25000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0"/>
              <a:endCxn id="12" idx="2"/>
            </p:cNvCxnSpPr>
            <p:nvPr/>
          </p:nvCxnSpPr>
          <p:spPr>
            <a:xfrm flipV="1">
              <a:off x="1760942" y="3810763"/>
              <a:ext cx="0" cy="1966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791082" y="4726278"/>
              <a:ext cx="1240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f(x1*w1 +          b1)</a:t>
              </a:r>
              <a:endParaRPr lang="en-US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501663" y="3302763"/>
            <a:ext cx="709558" cy="5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y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7625" y="3993807"/>
            <a:ext cx="1258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f(x</a:t>
            </a:r>
            <a:r>
              <a:rPr lang="en-US" b="1" baseline="-25000" dirty="0"/>
              <a:t>2</a:t>
            </a:r>
            <a:r>
              <a:rPr lang="en-US" b="1" dirty="0" smtClean="0"/>
              <a:t>*w</a:t>
            </a:r>
            <a:r>
              <a:rPr lang="en-US" b="1" baseline="-25000" dirty="0" smtClean="0"/>
              <a:t>1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y</a:t>
            </a:r>
            <a:r>
              <a:rPr lang="en-US" b="1" baseline="-25000" dirty="0" smtClean="0"/>
              <a:t>1</a:t>
            </a:r>
            <a:r>
              <a:rPr lang="en-US" b="1" dirty="0" smtClean="0"/>
              <a:t>*w</a:t>
            </a:r>
            <a:r>
              <a:rPr lang="en-US" b="1" baseline="-25000" dirty="0" smtClean="0"/>
              <a:t>2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b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2115721" y="3556763"/>
            <a:ext cx="2433229" cy="2639866"/>
            <a:chOff x="2115721" y="3556763"/>
            <a:chExt cx="2433229" cy="2639866"/>
          </a:xfrm>
        </p:grpSpPr>
        <p:sp>
          <p:nvSpPr>
            <p:cNvPr id="22" name="Oval 21"/>
            <p:cNvSpPr/>
            <p:nvPr/>
          </p:nvSpPr>
          <p:spPr>
            <a:xfrm>
              <a:off x="3620315" y="5777529"/>
              <a:ext cx="472254" cy="4191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x</a:t>
              </a:r>
              <a:r>
                <a:rPr lang="en-US" b="1" baseline="-25000" dirty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V="1">
              <a:off x="3856442" y="3810763"/>
              <a:ext cx="0" cy="1966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12" idx="3"/>
            </p:cNvCxnSpPr>
            <p:nvPr/>
          </p:nvCxnSpPr>
          <p:spPr>
            <a:xfrm>
              <a:off x="2115721" y="3556763"/>
              <a:ext cx="1738355" cy="1285338"/>
            </a:xfrm>
            <a:prstGeom prst="curvedConnector3">
              <a:avLst>
                <a:gd name="adj1" fmla="val 4818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752321" y="4014766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*w</a:t>
              </a:r>
              <a:r>
                <a:rPr lang="en-US" b="1" baseline="-25000" dirty="0" smtClean="0"/>
                <a:t>2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89293" y="5231226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*</a:t>
              </a:r>
              <a:r>
                <a:rPr lang="en-US" b="1" dirty="0" smtClean="0"/>
                <a:t>w</a:t>
              </a:r>
              <a:r>
                <a:rPr lang="en-US" b="1" baseline="-25000" dirty="0" smtClean="0"/>
                <a:t>1</a:t>
              </a:r>
              <a:endParaRPr lang="en-US" b="1" baseline="-25000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5867541" y="3302763"/>
            <a:ext cx="709558" cy="50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y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211221" y="3556763"/>
            <a:ext cx="2725473" cy="2639866"/>
            <a:chOff x="4211221" y="3556763"/>
            <a:chExt cx="2725473" cy="2639866"/>
          </a:xfrm>
        </p:grpSpPr>
        <p:sp>
          <p:nvSpPr>
            <p:cNvPr id="39" name="Oval 38"/>
            <p:cNvSpPr/>
            <p:nvPr/>
          </p:nvSpPr>
          <p:spPr>
            <a:xfrm>
              <a:off x="5988568" y="5777529"/>
              <a:ext cx="472254" cy="4191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x</a:t>
              </a:r>
              <a:r>
                <a:rPr lang="en-US" b="1" baseline="-25000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0"/>
              <a:endCxn id="38" idx="2"/>
            </p:cNvCxnSpPr>
            <p:nvPr/>
          </p:nvCxnSpPr>
          <p:spPr>
            <a:xfrm flipH="1" flipV="1">
              <a:off x="6222320" y="3810763"/>
              <a:ext cx="2375" cy="1966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21" idx="3"/>
            </p:cNvCxnSpPr>
            <p:nvPr/>
          </p:nvCxnSpPr>
          <p:spPr>
            <a:xfrm>
              <a:off x="4211221" y="3556763"/>
              <a:ext cx="2008733" cy="1285338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225107" y="4309518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*w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77037" y="5259317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*</a:t>
              </a:r>
              <a:r>
                <a:rPr lang="en-US" b="1" dirty="0" smtClean="0"/>
                <a:t>w</a:t>
              </a:r>
              <a:r>
                <a:rPr lang="en-US" b="1" baseline="-25000" dirty="0" smtClean="0"/>
                <a:t>1</a:t>
              </a:r>
              <a:endParaRPr lang="en-US" b="1" baseline="-25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676388" y="4332481"/>
            <a:ext cx="60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. . . </a:t>
            </a:r>
            <a:endParaRPr lang="en-US" sz="2400" b="1" dirty="0"/>
          </a:p>
        </p:txBody>
      </p:sp>
      <p:grpSp>
        <p:nvGrpSpPr>
          <p:cNvPr id="65" name="Group 64"/>
          <p:cNvGrpSpPr/>
          <p:nvPr/>
        </p:nvGrpSpPr>
        <p:grpSpPr>
          <a:xfrm>
            <a:off x="7893324" y="3446622"/>
            <a:ext cx="2725473" cy="2639866"/>
            <a:chOff x="8492893" y="3485389"/>
            <a:chExt cx="2725473" cy="2639866"/>
          </a:xfrm>
        </p:grpSpPr>
        <p:sp>
          <p:nvSpPr>
            <p:cNvPr id="51" name="Oval 50"/>
            <p:cNvSpPr/>
            <p:nvPr/>
          </p:nvSpPr>
          <p:spPr>
            <a:xfrm>
              <a:off x="10270240" y="5706155"/>
              <a:ext cx="472254" cy="419100"/>
            </a:xfrm>
            <a:prstGeom prst="ellips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x</a:t>
              </a:r>
              <a:r>
                <a:rPr lang="en-US" b="1" baseline="-25000" dirty="0" err="1" smtClean="0">
                  <a:solidFill>
                    <a:schemeClr val="tx1"/>
                  </a:solidFill>
                </a:rPr>
                <a:t>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1" idx="0"/>
            </p:cNvCxnSpPr>
            <p:nvPr/>
          </p:nvCxnSpPr>
          <p:spPr>
            <a:xfrm flipH="1" flipV="1">
              <a:off x="10501626" y="3787494"/>
              <a:ext cx="4741" cy="19186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/>
            <p:nvPr/>
          </p:nvCxnSpPr>
          <p:spPr>
            <a:xfrm>
              <a:off x="8492893" y="3485389"/>
              <a:ext cx="2008733" cy="1285338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506779" y="4238144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*w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558709" y="5187943"/>
              <a:ext cx="659657" cy="3693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*</a:t>
              </a:r>
              <a:r>
                <a:rPr lang="en-US" b="1" dirty="0" smtClean="0"/>
                <a:t>w</a:t>
              </a:r>
              <a:r>
                <a:rPr lang="en-US" b="1" baseline="-25000" dirty="0" smtClean="0"/>
                <a:t>1</a:t>
              </a:r>
              <a:endParaRPr lang="en-US" b="1" baseline="-250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190027" y="3956289"/>
            <a:ext cx="1258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f(x</a:t>
            </a:r>
            <a:r>
              <a:rPr lang="en-US" b="1" baseline="-25000" dirty="0"/>
              <a:t>3</a:t>
            </a:r>
            <a:r>
              <a:rPr lang="en-US" b="1" dirty="0" smtClean="0"/>
              <a:t>*w</a:t>
            </a:r>
            <a:r>
              <a:rPr lang="en-US" b="1" baseline="-25000" dirty="0" smtClean="0"/>
              <a:t>1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y</a:t>
            </a:r>
            <a:r>
              <a:rPr lang="en-US" b="1" baseline="-25000" dirty="0"/>
              <a:t>2</a:t>
            </a:r>
            <a:r>
              <a:rPr lang="en-US" b="1" dirty="0" smtClean="0"/>
              <a:t>*w</a:t>
            </a:r>
            <a:r>
              <a:rPr lang="en-US" b="1" baseline="-25000" dirty="0" smtClean="0"/>
              <a:t>2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b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892460" y="3802948"/>
            <a:ext cx="1258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f(</a:t>
            </a:r>
            <a:r>
              <a:rPr lang="en-US" b="1" dirty="0" err="1" smtClean="0"/>
              <a:t>x</a:t>
            </a:r>
            <a:r>
              <a:rPr lang="en-US" b="1" baseline="-25000" dirty="0" err="1"/>
              <a:t>n</a:t>
            </a:r>
            <a:r>
              <a:rPr lang="en-US" b="1" dirty="0" smtClean="0"/>
              <a:t>*w</a:t>
            </a:r>
            <a:r>
              <a:rPr lang="en-US" b="1" baseline="-25000" dirty="0" smtClean="0"/>
              <a:t>1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y</a:t>
            </a:r>
            <a:r>
              <a:rPr lang="en-US" b="1" baseline="-25000" dirty="0" smtClean="0"/>
              <a:t>n-1</a:t>
            </a:r>
            <a:r>
              <a:rPr lang="en-US" b="1" dirty="0" smtClean="0"/>
              <a:t>*w</a:t>
            </a:r>
            <a:r>
              <a:rPr lang="en-US" b="1" baseline="-25000" dirty="0" smtClean="0"/>
              <a:t>2</a:t>
            </a:r>
            <a:r>
              <a:rPr lang="en-US" b="1" dirty="0" smtClean="0"/>
              <a:t> + </a:t>
            </a:r>
          </a:p>
          <a:p>
            <a:r>
              <a:rPr lang="en-US" b="1" dirty="0" smtClean="0"/>
              <a:t>   b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61" name="Rounded Rectangle 60"/>
          <p:cNvSpPr/>
          <p:nvPr/>
        </p:nvSpPr>
        <p:spPr>
          <a:xfrm>
            <a:off x="9461356" y="3256138"/>
            <a:ext cx="848633" cy="4878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y</a:t>
            </a:r>
            <a:r>
              <a:rPr lang="en-US" sz="2800" b="1" baseline="-25000" dirty="0" err="1">
                <a:solidFill>
                  <a:schemeClr val="tx1"/>
                </a:solidFill>
              </a:rPr>
              <a:t>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96755" y="6335931"/>
            <a:ext cx="43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An example of Vanilla RNN</a:t>
            </a:r>
            <a:endParaRPr lang="en-US" sz="2000" b="1" dirty="0"/>
          </a:p>
        </p:txBody>
      </p:sp>
      <p:grpSp>
        <p:nvGrpSpPr>
          <p:cNvPr id="74" name="Group 73"/>
          <p:cNvGrpSpPr/>
          <p:nvPr/>
        </p:nvGrpSpPr>
        <p:grpSpPr>
          <a:xfrm>
            <a:off x="6426555" y="603295"/>
            <a:ext cx="4961309" cy="2458598"/>
            <a:chOff x="6426555" y="603295"/>
            <a:chExt cx="4961309" cy="245859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26555" y="603295"/>
              <a:ext cx="4961309" cy="206137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7939" y="2661783"/>
              <a:ext cx="3183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Unrolling a Vanilla RNN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16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24" grpId="0"/>
      <p:bldP spid="38" grpId="0" animBg="1"/>
      <p:bldP spid="48" grpId="0"/>
      <p:bldP spid="58" grpId="0"/>
      <p:bldP spid="59" grpId="0"/>
      <p:bldP spid="61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7625" y="114300"/>
            <a:ext cx="479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LIMITATIONS OF RNN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5623" y="627782"/>
            <a:ext cx="637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Vanishing/exploding problems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8910" b="6514"/>
          <a:stretch/>
        </p:blipFill>
        <p:spPr>
          <a:xfrm>
            <a:off x="227844" y="3162730"/>
            <a:ext cx="7262542" cy="3046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3906229"/>
            <a:ext cx="3514725" cy="2480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1550" y="1278745"/>
            <a:ext cx="5772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 conventional backpropagation through time or real-time recurrent learning, by folding many layers, tuning parameters are exponentially accumulated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53558"/>
          <a:stretch/>
        </p:blipFill>
        <p:spPr>
          <a:xfrm>
            <a:off x="8237071" y="1215533"/>
            <a:ext cx="2509181" cy="26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735" t="10747" r="46793" b="7546"/>
          <a:stretch/>
        </p:blipFill>
        <p:spPr>
          <a:xfrm>
            <a:off x="753958" y="1387148"/>
            <a:ext cx="2807630" cy="2394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5251" t="17217" r="2353" b="60169"/>
          <a:stretch/>
        </p:blipFill>
        <p:spPr>
          <a:xfrm>
            <a:off x="564384" y="4033342"/>
            <a:ext cx="3186778" cy="84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615" t="3196" r="13050" b="1859"/>
          <a:stretch/>
        </p:blipFill>
        <p:spPr>
          <a:xfrm>
            <a:off x="4357254" y="1209877"/>
            <a:ext cx="4291446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1706" y="114971"/>
            <a:ext cx="623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OTHER DATA SEQUENCE APPROACHES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774" y="5060325"/>
            <a:ext cx="319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Gradient-Descent Variants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67237" y="5060325"/>
            <a:ext cx="319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Time Delays (NARX)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21646" y="4351241"/>
            <a:ext cx="373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Update unit activations based on a weighted sum of old activations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56004" y="5044463"/>
            <a:ext cx="3190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Ring’s Approach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10581" y="1387148"/>
            <a:ext cx="2881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Whenever a unit of Ring’s network receives a conflicting error signals, a higher-order unit will be added to influence appropriate connections.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3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846912" y="474667"/>
            <a:ext cx="3096758" cy="4289612"/>
            <a:chOff x="7846912" y="474667"/>
            <a:chExt cx="3096758" cy="42896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8054" t="2355" r="16855" b="8564"/>
            <a:stretch/>
          </p:blipFill>
          <p:spPr>
            <a:xfrm>
              <a:off x="7846912" y="474667"/>
              <a:ext cx="3096758" cy="42896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846912" y="1216036"/>
              <a:ext cx="18150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Transformer</a:t>
              </a:r>
              <a:endParaRPr lang="en-US" sz="20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706" y="1110982"/>
            <a:ext cx="7154032" cy="2152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7625" y="114300"/>
            <a:ext cx="520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LONG SHORT-TERM MEMORY (LSTM)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5005" y="1035103"/>
            <a:ext cx="2380031" cy="23176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038698" y="3352801"/>
            <a:ext cx="242047" cy="55581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98153" y="3998260"/>
            <a:ext cx="6938585" cy="240254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algn="just">
              <a:buFontTx/>
              <a:buChar char="-"/>
            </a:pPr>
            <a:r>
              <a:rPr lang="en-US" sz="2400" b="1" dirty="0" smtClean="0">
                <a:solidFill>
                  <a:schemeClr val="tx1"/>
                </a:solidFill>
              </a:rPr>
              <a:t>A structure that allows a constant error to flow through special self-connected units of three gates (input, forget, output) in the memory cells </a:t>
            </a:r>
          </a:p>
          <a:p>
            <a:pPr marL="169863" indent="-169863" algn="just">
              <a:buFontTx/>
              <a:buChar char="-"/>
            </a:pPr>
            <a:endParaRPr lang="en-US" sz="700" b="1" dirty="0" smtClean="0">
              <a:solidFill>
                <a:schemeClr val="tx1"/>
              </a:solidFill>
            </a:endParaRPr>
          </a:p>
          <a:p>
            <a:pPr marL="169863" indent="-169863" algn="just">
              <a:buFontTx/>
              <a:buChar char="-"/>
            </a:pPr>
            <a:r>
              <a:rPr lang="en-US" sz="2400" b="1" dirty="0" smtClean="0">
                <a:solidFill>
                  <a:schemeClr val="tx1"/>
                </a:solidFill>
              </a:rPr>
              <a:t>Are believed to solve the vanishing/gradient problems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1266</Words>
  <Application>Microsoft Office PowerPoint</Application>
  <PresentationFormat>Widescreen</PresentationFormat>
  <Paragraphs>153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Long Short-Term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</dc:title>
  <dc:creator>Dieu Ni</dc:creator>
  <cp:lastModifiedBy>user</cp:lastModifiedBy>
  <cp:revision>192</cp:revision>
  <dcterms:created xsi:type="dcterms:W3CDTF">2022-11-28T01:48:17Z</dcterms:created>
  <dcterms:modified xsi:type="dcterms:W3CDTF">2022-12-12T04:18:00Z</dcterms:modified>
</cp:coreProperties>
</file>